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8.6765091863517066E-2"/>
          <c:y val="3.0866359269839411E-2"/>
          <c:w val="0.47280098668222192"/>
          <c:h val="0.85969836695527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11,5%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14,6%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29,5%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0,8%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43,6%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44,8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продажи земельных участков</c:v>
                </c:pt>
                <c:pt idx="2">
                  <c:v>Налог на совокупный продукт</c:v>
                </c:pt>
                <c:pt idx="3">
                  <c:v>Остальные налоговые доходы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11.5</c:v>
                </c:pt>
                <c:pt idx="1">
                  <c:v>14.6</c:v>
                </c:pt>
                <c:pt idx="2">
                  <c:v>29.5</c:v>
                </c:pt>
                <c:pt idx="3">
                  <c:v>0.8</c:v>
                </c:pt>
                <c:pt idx="4">
                  <c:v>43.6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7688660445222129"/>
          <c:y val="6.1111856195024107E-2"/>
          <c:w val="0.4044974835251573"/>
          <c:h val="0.73757663988353561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3.1</c:v>
                </c:pt>
                <c:pt idx="2">
                  <c:v>2.5</c:v>
                </c:pt>
                <c:pt idx="3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88447232"/>
        <c:axId val="93102080"/>
        <c:axId val="0"/>
      </c:bar3DChart>
      <c:catAx>
        <c:axId val="88447232"/>
        <c:scaling>
          <c:orientation val="minMax"/>
        </c:scaling>
        <c:axPos val="b"/>
        <c:numFmt formatCode="General" sourceLinked="1"/>
        <c:tickLblPos val="nextTo"/>
        <c:crossAx val="93102080"/>
        <c:crosses val="autoZero"/>
        <c:auto val="1"/>
        <c:lblAlgn val="ctr"/>
        <c:lblOffset val="100"/>
      </c:catAx>
      <c:valAx>
        <c:axId val="93102080"/>
        <c:scaling>
          <c:orientation val="minMax"/>
          <c:max val="6"/>
          <c:min val="0"/>
        </c:scaling>
        <c:axPos val="l"/>
        <c:majorGridlines/>
        <c:numFmt formatCode="General" sourceLinked="1"/>
        <c:tickLblPos val="nextTo"/>
        <c:crossAx val="88447232"/>
        <c:crosses val="autoZero"/>
        <c:crossBetween val="between"/>
        <c:majorUnit val="1"/>
        <c:minorUnit val="4.0000000000000022E-2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99F46-3FA6-40E5-8288-0D157AC7709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70E7-AA30-4D80-A1ED-8D1F31270E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452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070E7-AA30-4D80-A1ED-8D1F31270E6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974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A595FAA-2CAC-4B25-B6CE-1CECA9387E55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541" y="2000240"/>
            <a:ext cx="8280919" cy="38576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Большекирсановского сельского поселения Матвеево-Курганского района </a:t>
            </a:r>
            <a:br>
              <a:rPr lang="ru-RU" sz="44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2017-2019годы</a:t>
            </a:r>
            <a:endParaRPr lang="ru-RU" sz="4400" b="1" i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3265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Большекирсановского сельского поселения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061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58204" cy="71438"/>
          </a:xfrm>
        </p:spPr>
        <p:txBody>
          <a:bodyPr/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635798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от ЧС природного и техногенного характера, гражданская оборона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http://dyatlovo.info/files/u678/proverka_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66" y="1357298"/>
            <a:ext cx="4273610" cy="41434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7030A0"/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86314" y="1500174"/>
            <a:ext cx="4000528" cy="3444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445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Расходы на организацию и осуществление мероприятий по  гражданской обороне, защите населения и территории поселения от  чрезвычайных ситуаций природного и техногенного характера, подготовку (обучение) руководящего состава, должностных лиц и специалистов (работников) ГО и ЧС поселений – 17,7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рублей;</a:t>
            </a:r>
          </a:p>
          <a:p>
            <a:pPr marL="4445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2)Мероприятия по обеспечению пожарной безопасности 10,0 тыс. рублей;</a:t>
            </a:r>
          </a:p>
          <a:p>
            <a:pPr marL="4445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 Мероприятия по обеспечению безопасности людей на водных объектах – 1,0 тыс. рублей.</a:t>
            </a:r>
          </a:p>
          <a:p>
            <a:pPr marL="44450" algn="just">
              <a:lnSpc>
                <a:spcPct val="90000"/>
              </a:lnSpc>
              <a:spcBef>
                <a:spcPct val="0"/>
              </a:spcBef>
              <a:defRPr/>
            </a:pPr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5786478" cy="142876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-техобслуживание и оплата электроэнергии уличного освещения;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-текущий ремонт памятников;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-озеленение территории поселения и прочие мероприятия по благоустройству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5786478" cy="18573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br>
              <a:rPr lang="ru-RU" sz="28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2017г - 1480,2тыс.рублей</a:t>
            </a:r>
            <a:r>
              <a:rPr lang="ru-RU" sz="20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n w="18415" cmpd="sng">
                <a:solidFill>
                  <a:srgbClr val="00B050"/>
                </a:solidFill>
                <a:prstDash val="solid"/>
              </a:ln>
              <a:solidFill>
                <a:schemeClr val="accent5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x_57c05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0"/>
            <a:ext cx="3057528" cy="292895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Picture 2" descr="C:\Users\User\Desktop\ОТЧЕТ 12.02.15\Новогодн.и презент\DSCN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4500564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User\Desktop\ОТЧЕТ 12.02.15\Новогодн.и презент\DSCN7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00438"/>
            <a:ext cx="38576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429684" cy="1643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786058"/>
            <a:ext cx="8429684" cy="22860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Выплата государственной пенсии за выслугу лет муниципальным служащим  - 60,0тыс.рублей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01080" cy="12858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600201"/>
            <a:ext cx="3857652" cy="14716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Приобретение призов на спортивные мероприятия -20,0тыс.рублей</a:t>
            </a:r>
          </a:p>
        </p:txBody>
      </p:sp>
      <p:pic>
        <p:nvPicPr>
          <p:cNvPr id="6" name="Содержимое 3" descr="DSCN126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75" y="3571875"/>
            <a:ext cx="4000500" cy="2909888"/>
          </a:xfrm>
          <a:prstGeom prst="rect">
            <a:avLst/>
          </a:prstGeom>
        </p:spPr>
      </p:pic>
      <p:pic>
        <p:nvPicPr>
          <p:cNvPr id="7" name="Рисунок 4" descr="DSCN124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714488"/>
            <a:ext cx="464343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право 14"/>
          <p:cNvSpPr/>
          <p:nvPr/>
        </p:nvSpPr>
        <p:spPr>
          <a:xfrm rot="2802137">
            <a:off x="2240752" y="1605053"/>
            <a:ext cx="1296144" cy="468967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1327268">
            <a:off x="1731752" y="3444902"/>
            <a:ext cx="1296144" cy="46896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7549019">
            <a:off x="2948265" y="4999121"/>
            <a:ext cx="1296144" cy="468967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5940152" y="3159271"/>
            <a:ext cx="1296144" cy="468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3815915" y="999188"/>
            <a:ext cx="1296144" cy="4689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 rot="15232793">
            <a:off x="4221118" y="5203523"/>
            <a:ext cx="1296144" cy="46896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987824" y="1881743"/>
            <a:ext cx="2952328" cy="288032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 формирования проекта бюджета Большекирсановского сельского поселения на 2017 год и на плановый период 2018 и 2019 годов.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44624"/>
            <a:ext cx="2880320" cy="15841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Ростовской области.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85794"/>
            <a:ext cx="2773542" cy="188803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о бюджетном процессе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Большекирсановском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сельском поселении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(решение Собрания депутатов поселения от 20.06.2016г №137).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314948"/>
            <a:ext cx="2880320" cy="10782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Муниципальные программы.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960033"/>
            <a:ext cx="2627784" cy="12719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Ростовской области.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2078466"/>
            <a:ext cx="2880320" cy="25202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администрации Большекирсановского сельского поселения на 2017-2019 годы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(Постановления администрации от 09.11.2016 г. №194).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429132"/>
            <a:ext cx="2880320" cy="2157069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Большекирсановского сельского поселения на 2017-2019 годы.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(Постановление администрации от 13.09.2016 г. №19/1).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386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98641627"/>
              </p:ext>
            </p:extLst>
          </p:nvPr>
        </p:nvGraphicFramePr>
        <p:xfrm>
          <a:off x="428597" y="2314597"/>
          <a:ext cx="837247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119"/>
                <a:gridCol w="2081813"/>
                <a:gridCol w="2104425"/>
                <a:gridCol w="2093119"/>
              </a:tblGrid>
              <a:tr h="34890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05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.Доходы,</a:t>
                      </a:r>
                    </a:p>
                    <a:p>
                      <a:pPr algn="l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всего: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8 895,6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7 846,3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7 796,6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392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Из них:</a:t>
                      </a:r>
                    </a:p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5 757,5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5 396,6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5 645,4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057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3 138,1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2 449,7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2 151,2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05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.Расходы,</a:t>
                      </a:r>
                    </a:p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8 895,6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7 846,3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7 796,6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724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.Дефицит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(-),</a:t>
                      </a:r>
                    </a:p>
                    <a:p>
                      <a:pPr algn="l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20517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Основные параметры решения Собрания депутатов </a:t>
            </a:r>
            <a:r>
              <a:rPr lang="ru-RU" sz="2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 </a:t>
            </a:r>
            <a:r>
              <a:rPr lang="ru-RU" sz="24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сельского поселения «О бюджете </a:t>
            </a:r>
            <a:r>
              <a:rPr lang="ru-RU" sz="2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 </a:t>
            </a:r>
            <a:r>
              <a:rPr lang="ru-RU" sz="24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сельского </a:t>
            </a:r>
            <a:r>
              <a:rPr lang="ru-RU" sz="2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поселения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Матвеево-Курганского</a:t>
            </a:r>
            <a:br>
              <a:rPr lang="ru-RU" sz="24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района на </a:t>
            </a:r>
            <a:r>
              <a:rPr lang="ru-RU" sz="2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2017 </a:t>
            </a:r>
            <a:r>
              <a:rPr lang="ru-RU" sz="24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2018 </a:t>
            </a:r>
            <a:r>
              <a:rPr lang="ru-RU" sz="24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 </a:t>
            </a:r>
            <a:r>
              <a:rPr lang="ru-RU" sz="24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2019годов»</a:t>
            </a:r>
          </a:p>
          <a:p>
            <a:pPr algn="ctr"/>
            <a:r>
              <a:rPr lang="ru-RU" sz="20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(</a:t>
            </a:r>
            <a:r>
              <a:rPr lang="ru-RU" sz="20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тыс.рублей</a:t>
            </a:r>
            <a:r>
              <a:rPr lang="ru-RU" sz="2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99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482" y="128586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8895,6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1428736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8895,6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000240"/>
            <a:ext cx="2880320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 664,3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571744"/>
            <a:ext cx="2880320" cy="5715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Единый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сельскохозяйственный</a:t>
            </a:r>
            <a:r>
              <a:rPr lang="ru-RU" sz="1100" dirty="0" smtClean="0"/>
              <a:t> налог </a:t>
            </a:r>
          </a:p>
          <a:p>
            <a:pPr algn="ctr"/>
            <a:r>
              <a:rPr lang="ru-RU" sz="1100" dirty="0" smtClean="0"/>
              <a:t>1701,0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286124"/>
            <a:ext cx="2880320" cy="5715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 108,4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8157" y="5572140"/>
            <a:ext cx="2889706" cy="5000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Штрафы,санкции,возмещение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ущерба 3,5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8157" y="5072074"/>
            <a:ext cx="2889706" cy="428628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-839,5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500570"/>
            <a:ext cx="2880320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40,1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0506" y="3929066"/>
            <a:ext cx="2877357" cy="5000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Земельный налог 2400,7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70627" y="2280562"/>
            <a:ext cx="2877357" cy="5054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 4470,3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70627" y="2857496"/>
            <a:ext cx="2877357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173,3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70627" y="5816044"/>
            <a:ext cx="2857601" cy="4704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20,0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70627" y="4801829"/>
            <a:ext cx="2858718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2648,1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70627" y="5301208"/>
            <a:ext cx="2858718" cy="4320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Социальная политика 60,0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70627" y="3500438"/>
            <a:ext cx="2861813" cy="5715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28,7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70627" y="4143380"/>
            <a:ext cx="2865074" cy="5848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1480,2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6221" y="2640457"/>
            <a:ext cx="1872208" cy="316835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Численность населения: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2310человек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271503"/>
            <a:ext cx="675313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Основные параметры бюджета 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 сельского 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поселения на 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2017 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6143644"/>
            <a:ext cx="2880320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Финансовая помощь от других бюджетов 3138,1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50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8817006"/>
              </p:ext>
            </p:extLst>
          </p:nvPr>
        </p:nvGraphicFramePr>
        <p:xfrm>
          <a:off x="500034" y="1571612"/>
          <a:ext cx="8143932" cy="5072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43042" y="1"/>
            <a:ext cx="7500958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налоговых доходов бюджета 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 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сельского поселения в 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2017 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году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 descr="http://minfin.tularegion.ru/netcat_files/post_dox_185x185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285728"/>
            <a:ext cx="20002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456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488443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754" y="1516337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4624"/>
            <a:ext cx="885698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Безвозмездные поступления от других бюджетов бюджетной системы Российской Федерации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70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501122" cy="42862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fontAlgn="base"/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всего                                          8 895,6       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        -  4 470,3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оборона                        -     173,3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</a:t>
            </a: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правоохранительная деятельность   -       28,3</a:t>
            </a: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                                           -       15,0</a:t>
            </a: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  -  1 480,2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                  -  2 648,1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                          -       60,0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             -       20,0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0"/>
            <a:ext cx="8501122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Расходы бюджета 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 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сельского поселения на 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2017 год</a:t>
            </a:r>
          </a:p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(по разделам)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71472" y="285728"/>
            <a:ext cx="778674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КУЛЬТУРА  И  КИНЕМАТОГРАФИЯ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1357298"/>
            <a:ext cx="4357718" cy="235745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</a:rPr>
              <a:t>Создание и сохранение единого культурного пространства на территории сельского  поселения;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</a:rPr>
              <a:t>- обеспечение доступности населения поселения к культурным ценностям и удовлетворения культурных потребностей граждан;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</a:rPr>
              <a:t>- </a:t>
            </a:r>
            <a:r>
              <a:rPr lang="ru-RU" sz="1400" b="1" dirty="0" smtClean="0">
                <a:solidFill>
                  <a:srgbClr val="FFFFFF"/>
                </a:solidFill>
              </a:rPr>
              <a:t>организация и проведение фестивалей, конкурсов, торжественных мероприятий .</a:t>
            </a:r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2845" y="1500174"/>
            <a:ext cx="4357718" cy="17859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Общий объем расходов по отрасли </a:t>
            </a:r>
          </a:p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«Культура»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2017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году –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2648,1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" name="Picture 4" descr="F:\ФОТО 2015\DSC01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3857628"/>
            <a:ext cx="4357718" cy="2786082"/>
          </a:xfrm>
          <a:noFill/>
        </p:spPr>
      </p:pic>
      <p:pic>
        <p:nvPicPr>
          <p:cNvPr id="10" name="Picture 5" descr="F:\ФОТО 2015\DSCN2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57628"/>
            <a:ext cx="40719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7172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00108"/>
            <a:ext cx="3346501" cy="2500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аппарата управления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2017г -4291,1тыс.рублей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9624" y="4143380"/>
            <a:ext cx="3346500" cy="14542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Мобилизационная и вневойсковая подготовка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173,3 тыс.рублей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1999" y="928670"/>
            <a:ext cx="4464497" cy="26432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-5,5 муниципальных служащих;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-4,25 технический персонал;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-3,75 обслуживающий персонал;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-Расходы на другие общегосударственные вопросы -179(в т.ч. регистрация имущества-60,0 тыс.рублей)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7985" y="4143380"/>
            <a:ext cx="4608511" cy="14542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Осуществление первичного воинского учета на территории, где отсутствуют военные комиссариаты.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714744" y="1928802"/>
            <a:ext cx="642942" cy="357190"/>
          </a:xfrm>
          <a:prstGeom prst="rightArrow">
            <a:avLst>
              <a:gd name="adj1" fmla="val 50000"/>
              <a:gd name="adj2" fmla="val 487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635896" y="5021560"/>
            <a:ext cx="720080" cy="36004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019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458</TotalTime>
  <Words>588</Words>
  <Application>Microsoft Office PowerPoint</Application>
  <PresentationFormat>Экран (4:3)</PresentationFormat>
  <Paragraphs>129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Бюджет Большекирсановского сельского поселения Матвеево-Курганского района  на 2017-2019годы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Жилищно-коммунальное хозяйство 2017г - 1480,2тыс.рублей  </vt:lpstr>
      <vt:lpstr>Меры социальной поддержки отдельных категорий граждан </vt:lpstr>
      <vt:lpstr>Физическая культура и спорт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Екатериновского сельского поселения Матвеево-Курганского района на 2014-2016 годы</dc:title>
  <dc:creator>Виктория</dc:creator>
  <cp:lastModifiedBy>User</cp:lastModifiedBy>
  <cp:revision>55</cp:revision>
  <dcterms:created xsi:type="dcterms:W3CDTF">2014-05-11T13:45:39Z</dcterms:created>
  <dcterms:modified xsi:type="dcterms:W3CDTF">2017-02-27T11:33:03Z</dcterms:modified>
</cp:coreProperties>
</file>