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notesMasterIdLst>
    <p:notesMasterId r:id="rId15"/>
  </p:notesMasterIdLst>
  <p:sldIdLst>
    <p:sldId id="256" r:id="rId2"/>
    <p:sldId id="270" r:id="rId3"/>
    <p:sldId id="258" r:id="rId4"/>
    <p:sldId id="259" r:id="rId5"/>
    <p:sldId id="260" r:id="rId6"/>
    <p:sldId id="269" r:id="rId7"/>
    <p:sldId id="266" r:id="rId8"/>
    <p:sldId id="278" r:id="rId9"/>
    <p:sldId id="272" r:id="rId10"/>
    <p:sldId id="262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765091863517066E-2"/>
          <c:y val="3.0866359269839411E-2"/>
          <c:w val="0.47280098668222242"/>
          <c:h val="0.859698366955278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29,7%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664-4079-A182-2117294A03C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64-4079-A182-2117294A03C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64-4079-A182-2117294A03C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40,4%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64-4079-A182-2117294A03C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38,0%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64-4079-A182-2117294A03C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44,8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64-4079-A182-2117294A03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 на совокупный продукт</c:v>
                </c:pt>
                <c:pt idx="2">
                  <c:v>Остальные налоговые  и неналоговые доходы</c:v>
                </c:pt>
                <c:pt idx="3">
                  <c:v>Налоги на имущество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29.7</c:v>
                </c:pt>
                <c:pt idx="1">
                  <c:v>26.1</c:v>
                </c:pt>
                <c:pt idx="2">
                  <c:v>3.8</c:v>
                </c:pt>
                <c:pt idx="3">
                  <c:v>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64-4079-A182-2117294A03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 на совокупный продукт</c:v>
                </c:pt>
                <c:pt idx="2">
                  <c:v>Остальные налоговые  и неналоговые доходы</c:v>
                </c:pt>
                <c:pt idx="3">
                  <c:v>Налоги на имущество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E4DA-40B6-85E7-ACD5B6E7F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688657027096979"/>
          <c:y val="6.8623490441921786E-2"/>
          <c:w val="0.32981685014069373"/>
          <c:h val="0.45542031234812741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494408833801078E-2"/>
          <c:y val="4.104968066611217E-2"/>
          <c:w val="0.54442211734928003"/>
          <c:h val="0.822565886072718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0.23297210616530084"/>
                  <c:y val="-9.383904391082394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97,2%</a:t>
                    </a:r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8EE-4D98-A24F-7AEB6532781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2,8%</a:t>
                    </a:r>
                    <a:endParaRPr lang="en-US" dirty="0"/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8EE-4D98-A24F-7AEB6532781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EE-4D98-A24F-7AEB6532781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EE-4D98-A24F-7AEB653278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сельских поселений на выравнивание бютной обеспеченности</c:v>
                </c:pt>
                <c:pt idx="1">
                  <c:v>Субвенции бюджетам бюджетной системы Российской Федерации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97.2</c:v>
                </c:pt>
                <c:pt idx="1">
                  <c:v>2.8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EE-4D98-A24F-7AEB653278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738014890995769"/>
          <c:y val="7.2112220714277614E-2"/>
          <c:w val="0.30241576945738924"/>
          <c:h val="0.9138924408393238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99F46-3FA6-40E5-8288-0D157AC7709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70E7-AA30-4D80-A1ED-8D1F31270E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52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070E7-AA30-4D80-A1ED-8D1F31270E6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74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070E7-AA30-4D80-A1ED-8D1F31270E6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84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4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8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59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7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4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7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9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10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9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95FAA-2CAC-4B25-B6CE-1CECA9387E5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280919" cy="357190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Большекирсановского сельского поселения</a:t>
            </a:r>
            <a:b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Матвеево-Курганского района </a:t>
            </a:r>
            <a:b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4400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32656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Администрация Большекирсановского сельского поселения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71472" y="285728"/>
            <a:ext cx="778674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КУЛЬТУРА  И  КИНЕМАТОГРАФИЯ</a:t>
            </a:r>
            <a:endParaRPr lang="ru-RU" b="1" i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60032" y="980728"/>
            <a:ext cx="4104456" cy="21602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</a:rPr>
              <a:t>Создание и сохранение единого культурного пространства на территории сельского  поселения;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</a:rPr>
              <a:t>- обеспечение доступности населения </a:t>
            </a:r>
            <a:r>
              <a:rPr lang="ru-RU" sz="1400" b="1" dirty="0">
                <a:solidFill>
                  <a:schemeClr val="bg1"/>
                </a:solidFill>
              </a:rPr>
              <a:t>поселения</a:t>
            </a:r>
            <a:r>
              <a:rPr lang="ru-RU" sz="1400" b="1" dirty="0">
                <a:solidFill>
                  <a:srgbClr val="FFFFFF"/>
                </a:solidFill>
              </a:rPr>
              <a:t> к культурным ценностям и удовлетворения культурных потребностей граждан;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</a:rPr>
              <a:t>- </a:t>
            </a:r>
            <a:r>
              <a:rPr lang="ru-RU" sz="1400" b="1" dirty="0" smtClean="0">
                <a:solidFill>
                  <a:srgbClr val="FFFFFF"/>
                </a:solidFill>
              </a:rPr>
              <a:t>организация и проведение фестивалей, конкурсов, торжественных мероприятий .</a:t>
            </a:r>
            <a:endParaRPr lang="ru-RU" sz="1400" b="1" dirty="0">
              <a:solidFill>
                <a:srgbClr val="FFFFFF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3528" y="5013176"/>
            <a:ext cx="3744416" cy="151216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Общий объем расходов по отрасли </a:t>
            </a:r>
          </a:p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«Культура»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году –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5 309,0тыс.рублей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49" y="808948"/>
            <a:ext cx="4502183" cy="3916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3356992"/>
            <a:ext cx="482453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58204" cy="71438"/>
          </a:xfrm>
        </p:spPr>
        <p:txBody>
          <a:bodyPr>
            <a:normAutofit fontScale="90000"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http://dyatlovo.info/files/u678/proverka_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66" y="1357298"/>
            <a:ext cx="4273610" cy="41434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28596" y="428604"/>
            <a:ext cx="835824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Защита населения и территории от ЧС природного и техногенного характера, пожарная безопасность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1500174"/>
            <a:ext cx="4000528" cy="34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445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Расходы на организацию и осуществление мероприятий по  защите населения и территории поселения от  чрезвычайных ситуаций природного и техногенного характера, подготовку (обучение) руководящего состава, должностных лиц и специалистов (работников) ГО и ЧС поселений – 11,0 тыс. рублей;</a:t>
            </a:r>
          </a:p>
          <a:p>
            <a:pPr marL="4445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2)Мероприятия по обеспечению пожарной безопасности 30,0 тыс. рублей;</a:t>
            </a:r>
          </a:p>
          <a:p>
            <a:pPr marL="4445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 Мероприятия по обеспечению безопасности людей на водных объектах – 1,0 тыс. рублей.</a:t>
            </a:r>
          </a:p>
          <a:p>
            <a:pPr marL="44450" algn="just">
              <a:lnSpc>
                <a:spcPct val="90000"/>
              </a:lnSpc>
              <a:spcBef>
                <a:spcPct val="0"/>
              </a:spcBef>
              <a:defRPr/>
            </a:pPr>
            <a:endParaRPr lang="ru-RU" sz="16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88640"/>
            <a:ext cx="5233015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7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Жилищно-коммунальное  хозяйство</a:t>
            </a:r>
            <a:r>
              <a:rPr lang="ru-RU" sz="32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n w="18415" cmpd="sng">
                <a:solidFill>
                  <a:srgbClr val="00B050"/>
                </a:solidFill>
                <a:prstDash val="solid"/>
              </a:ln>
              <a:solidFill>
                <a:schemeClr val="accent5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92696"/>
            <a:ext cx="5149236" cy="1440160"/>
          </a:xfr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техобслуживание и оплата электроэнергии уличного освещения;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-текущий ремонт памятников;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-озеленение территории поселения и прочие мероприятия по благоустройству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859" y="193089"/>
            <a:ext cx="3768141" cy="3404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982" y="3645024"/>
            <a:ext cx="4359018" cy="309634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31959" y="2240868"/>
            <a:ext cx="45719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240868"/>
            <a:ext cx="4392489" cy="39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12858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643050"/>
            <a:ext cx="8429684" cy="9938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Приобретение призов на спортивные мероприятия -50,0тыс.рублей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780928"/>
            <a:ext cx="4248471" cy="34563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779788"/>
            <a:ext cx="4032448" cy="3457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Oval 6"/>
          <p:cNvSpPr/>
          <p:nvPr/>
        </p:nvSpPr>
        <p:spPr>
          <a:xfrm>
            <a:off x="2700360" y="1511279"/>
            <a:ext cx="3671639" cy="4320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 Box 11"/>
          <p:cNvSpPr/>
          <p:nvPr/>
        </p:nvSpPr>
        <p:spPr>
          <a:xfrm>
            <a:off x="376919" y="476279"/>
            <a:ext cx="3491999" cy="1035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Text Box 13"/>
          <p:cNvSpPr/>
          <p:nvPr/>
        </p:nvSpPr>
        <p:spPr>
          <a:xfrm>
            <a:off x="3204000" y="2520000"/>
            <a:ext cx="2939636" cy="21555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Бюджет </a:t>
            </a:r>
            <a:r>
              <a:rPr lang="ru-RU" sz="2000" b="0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Большекирсановского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сельского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поселения 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Матвеево-Курганского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района на 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202</a:t>
            </a:r>
            <a:r>
              <a:rPr lang="en-US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3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год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и на плановый период  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202</a:t>
            </a:r>
            <a:r>
              <a:rPr lang="en-US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4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и 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202</a:t>
            </a:r>
            <a:r>
              <a:rPr lang="en-US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5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годов</a:t>
            </a:r>
          </a:p>
        </p:txBody>
      </p:sp>
      <p:sp>
        <p:nvSpPr>
          <p:cNvPr id="8" name="WordArt 18"/>
          <p:cNvSpPr/>
          <p:nvPr/>
        </p:nvSpPr>
        <p:spPr>
          <a:xfrm>
            <a:off x="468358" y="260280"/>
            <a:ext cx="8032731" cy="73982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txBody>
          <a:bodyPr vert="horz" wrap="none" lIns="90000" tIns="45000" rIns="90000" bIns="450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 spc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Основы формирования </a:t>
            </a:r>
            <a:r>
              <a:rPr lang="ru-RU" sz="2800" b="1" i="1" u="none" strike="noStrike" kern="1200" spc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бюджета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4000" b="0" i="1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6143637" y="3744000"/>
            <a:ext cx="2571768" cy="2735999"/>
          </a:xfrm>
          <a:custGeom>
            <a:avLst>
              <a:gd name="f0" fmla="val 7200"/>
              <a:gd name="f1" fmla="val 5400"/>
              <a:gd name="f2" fmla="val 3612"/>
              <a:gd name="f3" fmla="val 8147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f6 f0 21600"/>
              <a:gd name="f14" fmla="pin f6 f3 10800"/>
              <a:gd name="f15" fmla="val f13"/>
              <a:gd name="f16" fmla="val f14"/>
              <a:gd name="f17" fmla="pin 0 f2 f13"/>
              <a:gd name="f18" fmla="pin 0 f1 f14"/>
              <a:gd name="f19" fmla="*/ f13 f11 1"/>
              <a:gd name="f20" fmla="*/ f6 f12 1"/>
              <a:gd name="f21" fmla="*/ f14 f12 1"/>
              <a:gd name="f22" fmla="*/ f6 f11 1"/>
              <a:gd name="f23" fmla="*/ 2160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>
                <a:pos x="f19" y="f20"/>
              </a:ahXY>
              <a:ahXY gdRefX="f2" minX="f6" maxX="f13" gdRefY="f3" minY="f6" maxY="f10">
                <a:pos x="f29" y="f21"/>
              </a:ahXY>
              <a:ahXY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25" r="f23" b="f24"/>
            <a:pathLst>
              <a:path w="21600" h="21600">
                <a:moveTo>
                  <a:pt x="f15" y="f6"/>
                </a:moveTo>
                <a:lnTo>
                  <a:pt x="f7" y="f6"/>
                </a:lnTo>
                <a:lnTo>
                  <a:pt x="f7" y="f7"/>
                </a:lnTo>
                <a:lnTo>
                  <a:pt x="f15" y="f7"/>
                </a:lnTo>
                <a:lnTo>
                  <a:pt x="f15" y="f28"/>
                </a:lnTo>
                <a:lnTo>
                  <a:pt x="f27" y="f28"/>
                </a:lnTo>
                <a:lnTo>
                  <a:pt x="f27" y="f32"/>
                </a:lnTo>
                <a:lnTo>
                  <a:pt x="f6" y="f10"/>
                </a:lnTo>
                <a:lnTo>
                  <a:pt x="f27" y="f26"/>
                </a:lnTo>
                <a:lnTo>
                  <a:pt x="f27" y="f16"/>
                </a:lnTo>
                <a:lnTo>
                  <a:pt x="f15" y="f16"/>
                </a:lnTo>
                <a:close/>
              </a:path>
            </a:pathLst>
          </a:custGeom>
          <a:solidFill>
            <a:srgbClr val="0066CC"/>
          </a:solidFill>
          <a:ln w="0">
            <a:solidFill>
              <a:srgbClr val="0066CC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Text Box 17"/>
          <p:cNvSpPr/>
          <p:nvPr/>
        </p:nvSpPr>
        <p:spPr>
          <a:xfrm>
            <a:off x="7000893" y="3744000"/>
            <a:ext cx="1714512" cy="26864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spcBef>
                <a:spcPts val="899"/>
              </a:spcBef>
              <a:buNone/>
            </a:pPr>
            <a:r>
              <a:rPr lang="ru-RU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Основные направления налоговой и бюджетной политики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Большекирсановского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сельского поселения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Матвеево-Курганского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endParaRPr lang="ru-RU" sz="16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6120000" y="1080000"/>
            <a:ext cx="2592000" cy="2447999"/>
          </a:xfrm>
          <a:custGeom>
            <a:avLst>
              <a:gd name="f0" fmla="val 7200"/>
              <a:gd name="f1" fmla="val 5400"/>
              <a:gd name="f2" fmla="val 3600"/>
              <a:gd name="f3" fmla="val 8100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f6 f0 21600"/>
              <a:gd name="f14" fmla="pin f6 f3 10800"/>
              <a:gd name="f15" fmla="val f13"/>
              <a:gd name="f16" fmla="val f14"/>
              <a:gd name="f17" fmla="pin 0 f2 f13"/>
              <a:gd name="f18" fmla="pin 0 f1 f14"/>
              <a:gd name="f19" fmla="*/ f13 f11 1"/>
              <a:gd name="f20" fmla="*/ f6 f12 1"/>
              <a:gd name="f21" fmla="*/ f14 f12 1"/>
              <a:gd name="f22" fmla="*/ f6 f11 1"/>
              <a:gd name="f23" fmla="*/ 2160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>
                <a:pos x="f19" y="f20"/>
              </a:ahXY>
              <a:ahXY gdRefX="f2" minX="f6" maxX="f13" gdRefY="f3" minY="f6" maxY="f10">
                <a:pos x="f29" y="f21"/>
              </a:ahXY>
              <a:ahXY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25" r="f23" b="f24"/>
            <a:pathLst>
              <a:path w="21600" h="21600">
                <a:moveTo>
                  <a:pt x="f15" y="f6"/>
                </a:moveTo>
                <a:lnTo>
                  <a:pt x="f7" y="f6"/>
                </a:lnTo>
                <a:lnTo>
                  <a:pt x="f7" y="f7"/>
                </a:lnTo>
                <a:lnTo>
                  <a:pt x="f15" y="f7"/>
                </a:lnTo>
                <a:lnTo>
                  <a:pt x="f15" y="f28"/>
                </a:lnTo>
                <a:lnTo>
                  <a:pt x="f27" y="f28"/>
                </a:lnTo>
                <a:lnTo>
                  <a:pt x="f27" y="f32"/>
                </a:lnTo>
                <a:lnTo>
                  <a:pt x="f6" y="f10"/>
                </a:lnTo>
                <a:lnTo>
                  <a:pt x="f27" y="f26"/>
                </a:lnTo>
                <a:lnTo>
                  <a:pt x="f27" y="f16"/>
                </a:lnTo>
                <a:lnTo>
                  <a:pt x="f15" y="f16"/>
                </a:lnTo>
                <a:close/>
              </a:path>
            </a:pathLst>
          </a:custGeom>
          <a:solidFill>
            <a:srgbClr val="0066CC"/>
          </a:solidFill>
          <a:ln w="0">
            <a:solidFill>
              <a:srgbClr val="0066CC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Text Box 15"/>
          <p:cNvSpPr/>
          <p:nvPr/>
        </p:nvSpPr>
        <p:spPr>
          <a:xfrm>
            <a:off x="6911999" y="1152000"/>
            <a:ext cx="1874843" cy="19785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spcBef>
                <a:spcPts val="899"/>
              </a:spcBef>
              <a:buNone/>
            </a:pPr>
            <a:r>
              <a:rPr lang="ru-RU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Муниципальные программы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Большекирсановского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сельского поселения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Матвеево-Курганского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района</a:t>
            </a:r>
            <a:endParaRPr lang="ru-RU" sz="16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28596" y="3500438"/>
            <a:ext cx="2500330" cy="2571768"/>
          </a:xfrm>
          <a:custGeom>
            <a:avLst>
              <a:gd name="f0" fmla="val 14400"/>
              <a:gd name="f1" fmla="val 5400"/>
              <a:gd name="f2" fmla="val 18000"/>
              <a:gd name="f3" fmla="val 8100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0 f0 f7"/>
              <a:gd name="f14" fmla="pin f6 f3 10800"/>
              <a:gd name="f15" fmla="val f13"/>
              <a:gd name="f16" fmla="val f14"/>
              <a:gd name="f17" fmla="pin f13 f2 21600"/>
              <a:gd name="f18" fmla="pin 0 f1 f14"/>
              <a:gd name="f19" fmla="*/ f13 f11 1"/>
              <a:gd name="f20" fmla="*/ f6 f12 1"/>
              <a:gd name="f21" fmla="*/ f14 f12 1"/>
              <a:gd name="f22" fmla="*/ f7 f11 1"/>
              <a:gd name="f23" fmla="*/ 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>
                <a:pos x="f19" y="f20"/>
              </a:ahXY>
              <a:ahXY gdRefX="f2" minX="f13" maxX="f7" gdRefY="f3" minY="f6" maxY="f10">
                <a:pos x="f29" y="f21"/>
              </a:ahXY>
              <a:ahXY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5" r="f31" b="f24"/>
            <a:pathLst>
              <a:path w="21600" h="21600">
                <a:moveTo>
                  <a:pt x="f6" y="f6"/>
                </a:moveTo>
                <a:lnTo>
                  <a:pt x="f15" y="f6"/>
                </a:lnTo>
                <a:lnTo>
                  <a:pt x="f15" y="f16"/>
                </a:lnTo>
                <a:lnTo>
                  <a:pt x="f27" y="f16"/>
                </a:lnTo>
                <a:lnTo>
                  <a:pt x="f27" y="f26"/>
                </a:lnTo>
                <a:lnTo>
                  <a:pt x="f7" y="f10"/>
                </a:lnTo>
                <a:lnTo>
                  <a:pt x="f27" y="f32"/>
                </a:lnTo>
                <a:lnTo>
                  <a:pt x="f27" y="f28"/>
                </a:lnTo>
                <a:lnTo>
                  <a:pt x="f15" y="f28"/>
                </a:lnTo>
                <a:lnTo>
                  <a:pt x="f15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0066CC"/>
          </a:solidFill>
          <a:ln w="0">
            <a:solidFill>
              <a:srgbClr val="0066CC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Text Box 16"/>
          <p:cNvSpPr/>
          <p:nvPr/>
        </p:nvSpPr>
        <p:spPr>
          <a:xfrm>
            <a:off x="285720" y="3571877"/>
            <a:ext cx="1928826" cy="24504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spcBef>
                <a:spcPts val="899"/>
              </a:spcBef>
              <a:buNone/>
            </a:pPr>
            <a:r>
              <a:rPr lang="ru-RU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Прогноз социально-экономического развития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Большекирсановского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сельского поселения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Матвеево-Курганского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района</a:t>
            </a:r>
            <a:endParaRPr lang="ru-RU" sz="16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00034" y="1152000"/>
            <a:ext cx="2523965" cy="1872000"/>
          </a:xfrm>
          <a:custGeom>
            <a:avLst>
              <a:gd name="f0" fmla="val 14400"/>
              <a:gd name="f1" fmla="val 5400"/>
              <a:gd name="f2" fmla="val 18000"/>
              <a:gd name="f3" fmla="val 8100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0 f0 f7"/>
              <a:gd name="f14" fmla="pin f6 f3 10800"/>
              <a:gd name="f15" fmla="val f13"/>
              <a:gd name="f16" fmla="val f14"/>
              <a:gd name="f17" fmla="pin f13 f2 21600"/>
              <a:gd name="f18" fmla="pin 0 f1 f14"/>
              <a:gd name="f19" fmla="*/ f13 f11 1"/>
              <a:gd name="f20" fmla="*/ f6 f12 1"/>
              <a:gd name="f21" fmla="*/ f14 f12 1"/>
              <a:gd name="f22" fmla="*/ f7 f11 1"/>
              <a:gd name="f23" fmla="*/ 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>
                <a:pos x="f19" y="f20"/>
              </a:ahXY>
              <a:ahXY gdRefX="f2" minX="f13" maxX="f7" gdRefY="f3" minY="f6" maxY="f10">
                <a:pos x="f29" y="f21"/>
              </a:ahXY>
              <a:ahXY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5" r="f31" b="f24"/>
            <a:pathLst>
              <a:path w="21600" h="21600">
                <a:moveTo>
                  <a:pt x="f6" y="f6"/>
                </a:moveTo>
                <a:lnTo>
                  <a:pt x="f15" y="f6"/>
                </a:lnTo>
                <a:lnTo>
                  <a:pt x="f15" y="f16"/>
                </a:lnTo>
                <a:lnTo>
                  <a:pt x="f27" y="f16"/>
                </a:lnTo>
                <a:lnTo>
                  <a:pt x="f27" y="f26"/>
                </a:lnTo>
                <a:lnTo>
                  <a:pt x="f7" y="f10"/>
                </a:lnTo>
                <a:lnTo>
                  <a:pt x="f27" y="f32"/>
                </a:lnTo>
                <a:lnTo>
                  <a:pt x="f27" y="f28"/>
                </a:lnTo>
                <a:lnTo>
                  <a:pt x="f15" y="f28"/>
                </a:lnTo>
                <a:lnTo>
                  <a:pt x="f15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0066CC"/>
          </a:solidFill>
          <a:ln w="0">
            <a:solidFill>
              <a:srgbClr val="6666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Text Box 14"/>
          <p:cNvSpPr/>
          <p:nvPr/>
        </p:nvSpPr>
        <p:spPr>
          <a:xfrm>
            <a:off x="720000" y="1411559"/>
            <a:ext cx="1512000" cy="1063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Бюджетное послание Президента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495583"/>
              </p:ext>
            </p:extLst>
          </p:nvPr>
        </p:nvGraphicFramePr>
        <p:xfrm>
          <a:off x="142844" y="2314597"/>
          <a:ext cx="8715435" cy="404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41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967">
                <a:tc>
                  <a:txBody>
                    <a:bodyPr/>
                    <a:lstStyle/>
                    <a:p>
                      <a:pPr algn="l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.Доходы,</a:t>
                      </a:r>
                    </a:p>
                    <a:p>
                      <a:pPr algn="l"/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всего: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809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14 683,9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14 065,7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08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Из них:</a:t>
                      </a:r>
                    </a:p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6 407,5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6 554,8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6 708,2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96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10 401,7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8 129,1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7 357,5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967">
                <a:tc>
                  <a:txBody>
                    <a:bodyPr/>
                    <a:lstStyle/>
                    <a:p>
                      <a:pPr algn="l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.Расходы,</a:t>
                      </a:r>
                    </a:p>
                    <a:p>
                      <a:pPr algn="l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809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14 683,9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14 065,7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96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.Дефицит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(-),</a:t>
                      </a:r>
                    </a:p>
                    <a:p>
                      <a:pPr algn="l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Профицит(+)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2844" y="20517"/>
            <a:ext cx="8715436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Основные параметры решения Собрания депутатов 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Большекирсановского 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сельского 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поселения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«О бюджете 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Большекирсановского 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сельского 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поселения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Матвеево-Курганского района 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</a:t>
            </a:r>
            <a:r>
              <a:rPr lang="en-US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 на плановый период 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</a:t>
            </a:r>
            <a:r>
              <a:rPr lang="en-US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 202</a:t>
            </a:r>
            <a:r>
              <a:rPr lang="en-US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годов»</a:t>
            </a:r>
          </a:p>
          <a:p>
            <a:pPr algn="ctr"/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(</a:t>
            </a:r>
            <a:r>
              <a:rPr lang="ru-RU" sz="2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тыс.рублей</a:t>
            </a:r>
            <a:r>
              <a:rPr lang="ru-RU" sz="2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4482" y="1071547"/>
            <a:ext cx="23415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16 809,2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1071547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r"/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16 809,2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(тыс.рублей)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643050"/>
            <a:ext cx="3818704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 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1 905,3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214554"/>
            <a:ext cx="381870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Единый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сельскохозяйственный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налог </a:t>
            </a:r>
          </a:p>
          <a:p>
            <a:pPr algn="ctr"/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1 669,8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786058"/>
            <a:ext cx="381870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132,7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8156" y="5643578"/>
            <a:ext cx="3828091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Административные штрафы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10,0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8156" y="4429132"/>
            <a:ext cx="3828091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имущества-118,6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857628"/>
            <a:ext cx="381870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19,7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0506" y="3357562"/>
            <a:ext cx="3815742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налог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2 454,7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7753" y="1857365"/>
            <a:ext cx="3857652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-7 821,2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7752" y="2428868"/>
            <a:ext cx="3857653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294,0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3" y="6143644"/>
            <a:ext cx="3857652" cy="5715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4714885"/>
            <a:ext cx="3857651" cy="4286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-25,0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7752" y="5643578"/>
            <a:ext cx="3857651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Социальная политика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-92,6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57753" y="2928934"/>
            <a:ext cx="3857652" cy="642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40,0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57752" y="4143380"/>
            <a:ext cx="3857651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3 162,4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71503"/>
            <a:ext cx="761039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Основные параметры бюджета </a:t>
            </a:r>
            <a:endParaRPr lang="ru-RU" sz="2400" b="1" i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400" b="1" i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Большекирсановского</a:t>
            </a:r>
            <a:r>
              <a:rPr lang="ru-RU" sz="2400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сельского </a:t>
            </a:r>
            <a:r>
              <a:rPr lang="ru-RU" sz="24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поселения на </a:t>
            </a:r>
            <a:r>
              <a:rPr lang="ru-RU" sz="2400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</a:t>
            </a:r>
            <a:r>
              <a:rPr lang="en-US" sz="2400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ru-RU" sz="2400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        </a:t>
            </a:r>
            <a:endParaRPr lang="ru-RU" b="1" i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6143644"/>
            <a:ext cx="3786214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от других бюджетов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10 401,7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596" y="5000636"/>
            <a:ext cx="385765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услуг(работ) и компенсации затрат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96,7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57752" y="3643314"/>
            <a:ext cx="3857652" cy="4286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-15,0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57752" y="5214950"/>
            <a:ext cx="3857651" cy="357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5 309,0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417936"/>
              </p:ext>
            </p:extLst>
          </p:nvPr>
        </p:nvGraphicFramePr>
        <p:xfrm>
          <a:off x="500034" y="1571612"/>
          <a:ext cx="8143932" cy="5072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57356" y="1"/>
            <a:ext cx="685804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налоговых 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доходов </a:t>
            </a:r>
            <a:r>
              <a:rPr lang="ru-RU" sz="28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бюджета 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Большекирсановского </a:t>
            </a:r>
            <a:r>
              <a:rPr lang="ru-RU" sz="28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сельского поселения в 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</a:t>
            </a:r>
            <a:r>
              <a:rPr lang="en-US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году</a:t>
            </a:r>
            <a:endParaRPr lang="ru-RU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 descr="http://minfin.tularegion.ru/netcat_files/post_dox_185x185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310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45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FrankRuehl" pitchFamily="34" charset="-79"/>
              </a:rPr>
              <a:t>Структура безвозмездных поступлений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FrankRuehl" pitchFamily="34" charset="-79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148590"/>
              </p:ext>
            </p:extLst>
          </p:nvPr>
        </p:nvGraphicFramePr>
        <p:xfrm>
          <a:off x="395536" y="1196752"/>
          <a:ext cx="82809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357430"/>
            <a:ext cx="8429684" cy="3714776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ru-RU" sz="1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всего                                         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809,2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        -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7 821,2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оборона                        -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294,0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</a:t>
            </a: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правоохранительная деятельность   -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40,0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Национальная экономика                     -     15,0</a:t>
            </a: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                                           -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25,0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  -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3 162,4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                  -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5 309,0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                          -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92,6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             -       50,0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"/>
            <a:ext cx="842968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Расходы </a:t>
            </a:r>
            <a:r>
              <a:rPr lang="ru-RU" sz="28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бюджета </a:t>
            </a:r>
            <a:r>
              <a:rPr lang="ru-RU" sz="2800" b="1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Большекирсановского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r"/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сельского </a:t>
            </a:r>
            <a:r>
              <a:rPr lang="ru-RU" sz="28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поселения на 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</a:t>
            </a:r>
            <a:r>
              <a:rPr lang="en-US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год</a:t>
            </a:r>
          </a:p>
          <a:p>
            <a:pPr algn="ctr"/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</a:t>
            </a:r>
            <a:r>
              <a:rPr lang="ru-RU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(по разделам)</a:t>
            </a:r>
            <a:endParaRPr lang="ru-RU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2928958" cy="20717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9" y="71414"/>
            <a:ext cx="321467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8501122" cy="114300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Большекирсановского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программ в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годах,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19300" y="2249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863507"/>
              </p:ext>
            </p:extLst>
          </p:nvPr>
        </p:nvGraphicFramePr>
        <p:xfrm>
          <a:off x="642910" y="1660385"/>
          <a:ext cx="7610826" cy="4109071"/>
        </p:xfrm>
        <a:graphic>
          <a:graphicData uri="http://schemas.openxmlformats.org/drawingml/2006/table">
            <a:tbl>
              <a:tblPr/>
              <a:tblGrid>
                <a:gridCol w="4175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муниципальной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программы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2023год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16 500,0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14 001,7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13 042,9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1. Социальная поддержка граждан</a:t>
                      </a: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92,6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98,2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102,2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2. Обеспечение качественными жилищно-коммунальными услугами населения </a:t>
                      </a:r>
                      <a:r>
                        <a:rPr lang="ru-RU" sz="13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Большекирсановского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сельского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поселения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3 142,4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1 497,5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1 136,0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3. Обеспечение общественного порядка и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профилактика</a:t>
                      </a:r>
                      <a:r>
                        <a:rPr lang="ru-RU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правонарушений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Участие в предупреждении и ликвидации последствий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чрезвычайных ситуаций, обеспечение пожарной безопасности и безопасности людей на водных объектах</a:t>
                      </a: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80,9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66,0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66,0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5. Развитие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культуры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5 279,1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4 971,8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448,5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6. Развитие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физической культуры и спорта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7.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Энергоэффективность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и развитие энергетики</a:t>
                      </a: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r>
                        <a:rPr lang="ru-RU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Развитие муниципальной службы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7 831,0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7 314,2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7 246,2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74711"/>
            <a:ext cx="56589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3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267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00108"/>
            <a:ext cx="3346501" cy="2500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аппарата управления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2023г -7 821,2тыс.рублей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624" y="4143380"/>
            <a:ext cx="3346500" cy="14542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Мобилизационная и вневойсковая подготовка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294,0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1999" y="928670"/>
            <a:ext cx="4000529" cy="264320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-6,0 муниципальных служащих;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-4,25 технический персонал;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-3,75 обслуживающий персонал;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-Расходы на другие общегосударственные вопросы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-115,0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 т.ч. регистрация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-15,0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7985" y="4143380"/>
            <a:ext cx="4144543" cy="14542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Осуществление первичного воинского учета на территории, где отсутствуют военные комиссариаты.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714744" y="1928802"/>
            <a:ext cx="642942" cy="357190"/>
          </a:xfrm>
          <a:prstGeom prst="rightArrow">
            <a:avLst>
              <a:gd name="adj1" fmla="val 50000"/>
              <a:gd name="adj2" fmla="val 487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635896" y="5021560"/>
            <a:ext cx="720080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702</Words>
  <Application>Microsoft Office PowerPoint</Application>
  <PresentationFormat>Экран (4:3)</PresentationFormat>
  <Paragraphs>173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Microsoft YaHei</vt:lpstr>
      <vt:lpstr>Arial</vt:lpstr>
      <vt:lpstr>Arial Black</vt:lpstr>
      <vt:lpstr>Calibri</vt:lpstr>
      <vt:lpstr>Calibri Light</vt:lpstr>
      <vt:lpstr>FrankRuehl</vt:lpstr>
      <vt:lpstr>Mangal</vt:lpstr>
      <vt:lpstr>StarSymbol</vt:lpstr>
      <vt:lpstr>Times New Roman</vt:lpstr>
      <vt:lpstr>Тема Office</vt:lpstr>
      <vt:lpstr>Бюджет Большекирсановского сельского поселения  Матвеево-Курганского района  на 2023-2025годы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безвозмездных поступлений</vt:lpstr>
      <vt:lpstr>Презентация PowerPoint</vt:lpstr>
      <vt:lpstr>Расходы бюджета Большекирсановского  сельского поселения  в рамках программ в 2023 – 2025 годах, тыс.рублей</vt:lpstr>
      <vt:lpstr>Презентация PowerPoint</vt:lpstr>
      <vt:lpstr>Презентация PowerPoint</vt:lpstr>
      <vt:lpstr>Презентация PowerPoint</vt:lpstr>
      <vt:lpstr>Жилищно-коммунальное  хозяйство  </vt:lpstr>
      <vt:lpstr>Физическая культура и спорт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Екатериновского сельского поселения Матвеево-Курганского района на 2014-2016 годы</dc:title>
  <dc:creator>Виктория</dc:creator>
  <cp:lastModifiedBy>Admin</cp:lastModifiedBy>
  <cp:revision>116</cp:revision>
  <dcterms:created xsi:type="dcterms:W3CDTF">2014-05-11T13:45:39Z</dcterms:created>
  <dcterms:modified xsi:type="dcterms:W3CDTF">2023-02-28T12:25:52Z</dcterms:modified>
</cp:coreProperties>
</file>